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9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2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1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2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3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9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7B662C1-7367-41A3-91E1-F7EA8BD0CB01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89711C-ACFE-408C-A98C-0C8F295D06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gres&amp;cd=&amp;cad=rja&amp;uact=8&amp;ved=2ahUKEwjHr-abjvHmAhUADWMBHYSIB8kQjRx6BAgBEAQ&amp;url=https://www.istockphoto.com/illustrations/tree-roots&amp;psig=AOvVaw04vFFJTX1VDtZSgIuyd9tL&amp;ust=15784735167033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Strategies for </a:t>
            </a:r>
            <a:r>
              <a:rPr lang="en-GB" dirty="0" err="1"/>
              <a:t>SELf</a:t>
            </a:r>
            <a:r>
              <a:rPr lang="en-GB" dirty="0"/>
              <a:t>-regulation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July 2022</a:t>
            </a:r>
          </a:p>
          <a:p>
            <a:r>
              <a:rPr lang="en-GB" dirty="0"/>
              <a:t>Will Turnpenny</a:t>
            </a:r>
          </a:p>
          <a:p>
            <a:r>
              <a:rPr lang="en-GB" dirty="0"/>
              <a:t>Magdalen Gates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22403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strategies and calming techniques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53" t="22039" r="19760" b="16686"/>
          <a:stretch/>
        </p:blipFill>
        <p:spPr>
          <a:xfrm>
            <a:off x="1024128" y="3761464"/>
            <a:ext cx="3474720" cy="246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438" t="27592" r="6979" b="20371"/>
          <a:stretch/>
        </p:blipFill>
        <p:spPr>
          <a:xfrm>
            <a:off x="8305800" y="2084832"/>
            <a:ext cx="3314700" cy="2451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4DE21-AD71-8867-45A4-0996DF598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2" y="4535965"/>
            <a:ext cx="2124075" cy="2152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00CB6-5F6D-9C5B-9753-B1F751E10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151" y="4740752"/>
            <a:ext cx="2619375" cy="1743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823A09-AFD5-D482-34B9-840C0E536D85}"/>
              </a:ext>
            </a:extLst>
          </p:cNvPr>
          <p:cNvSpPr txBox="1"/>
          <p:nvPr/>
        </p:nvSpPr>
        <p:spPr>
          <a:xfrm>
            <a:off x="1060325" y="2173206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Our feelings have physical effects on us.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Physical strategies can affect our feelings.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7572C-1369-BA22-D35F-FC3AABBB8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537" y="1952717"/>
            <a:ext cx="2124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1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techniques and problem solving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size is the problem?</a:t>
            </a:r>
          </a:p>
          <a:p>
            <a:r>
              <a:rPr lang="en-GB" dirty="0"/>
              <a:t>What would your inner coach say?</a:t>
            </a:r>
          </a:p>
          <a:p>
            <a:r>
              <a:rPr lang="en-GB" dirty="0"/>
              <a:t>Fact or opinion? </a:t>
            </a:r>
          </a:p>
        </p:txBody>
      </p:sp>
    </p:spTree>
    <p:extLst>
      <p:ext uri="{BB962C8B-B14F-4D97-AF65-F5344CB8AC3E}">
        <p14:creationId xmlns:p14="http://schemas.microsoft.com/office/powerpoint/2010/main" val="230562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regulation?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Emotional self-regulation is the ability to respond to the ongoing demands of experience with the range of emotions in a manner that is socially tolerable and sufficiently flexible to permit spontaneous reactions as well as the ability to delay spontaneous reactions as needed.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regulation?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Emotional self-regulation is the ability to respond to the ongoing demands of experience with the </a:t>
            </a:r>
            <a:r>
              <a:rPr lang="en-US" b="1" dirty="0"/>
              <a:t>range of emotions </a:t>
            </a:r>
            <a:r>
              <a:rPr lang="en-US" dirty="0"/>
              <a:t>in a manner that is </a:t>
            </a:r>
            <a:r>
              <a:rPr lang="en-US" b="1" dirty="0"/>
              <a:t>socially tolerable </a:t>
            </a:r>
            <a:r>
              <a:rPr lang="en-US" dirty="0"/>
              <a:t>and </a:t>
            </a:r>
            <a:r>
              <a:rPr lang="en-US" b="1" dirty="0"/>
              <a:t>sufficiently flexible </a:t>
            </a:r>
            <a:r>
              <a:rPr lang="en-US" dirty="0"/>
              <a:t>to permit spontaneous reactions as well as the ability to </a:t>
            </a:r>
            <a:r>
              <a:rPr lang="en-US" b="1" dirty="0"/>
              <a:t>delay spontaneous reactions </a:t>
            </a:r>
            <a:r>
              <a:rPr lang="en-US" dirty="0"/>
              <a:t>as needed.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72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zones of regulation?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83" t="14179" r="683" b="-741"/>
          <a:stretch/>
        </p:blipFill>
        <p:spPr>
          <a:xfrm>
            <a:off x="1809320" y="2099143"/>
            <a:ext cx="8149688" cy="37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zones of regulation?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83" t="14179" r="683" b="-741"/>
          <a:stretch/>
        </p:blipFill>
        <p:spPr>
          <a:xfrm>
            <a:off x="1809320" y="2099143"/>
            <a:ext cx="8149688" cy="3713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E8EE9-72F6-3834-B235-A313331DA683}"/>
              </a:ext>
            </a:extLst>
          </p:cNvPr>
          <p:cNvSpPr txBox="1"/>
          <p:nvPr/>
        </p:nvSpPr>
        <p:spPr>
          <a:xfrm>
            <a:off x="4181383" y="5718786"/>
            <a:ext cx="178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in control</a:t>
            </a:r>
          </a:p>
        </p:txBody>
      </p:sp>
    </p:spTree>
    <p:extLst>
      <p:ext uri="{BB962C8B-B14F-4D97-AF65-F5344CB8AC3E}">
        <p14:creationId xmlns:p14="http://schemas.microsoft.com/office/powerpoint/2010/main" val="303259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Emotions are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experiences (both sensory and social) give us feelings.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all experience feelings across the four zones. </a:t>
            </a:r>
          </a:p>
        </p:txBody>
      </p:sp>
    </p:spTree>
    <p:extLst>
      <p:ext uri="{BB962C8B-B14F-4D97-AF65-F5344CB8AC3E}">
        <p14:creationId xmlns:p14="http://schemas.microsoft.com/office/powerpoint/2010/main" val="124516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Emotions are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experiences (both sensory and social) give us feelings.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all experience feelings across the four zones.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798EF-9A72-FFC6-7CD4-08D572B5B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244" y="1154122"/>
            <a:ext cx="4549756" cy="45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trees in a forest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feelings affect our behaviours.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Our behaviours affect other people’s feelings and behaviours.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16A9AC-E9B7-499D-1F03-6B1B3CF9A6F5}"/>
              </a:ext>
            </a:extLst>
          </p:cNvPr>
          <p:cNvGrpSpPr/>
          <p:nvPr/>
        </p:nvGrpSpPr>
        <p:grpSpPr>
          <a:xfrm>
            <a:off x="2465628" y="3836572"/>
            <a:ext cx="7722381" cy="2673956"/>
            <a:chOff x="1022124" y="1392700"/>
            <a:chExt cx="10725420" cy="5063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9C9839-1749-516A-AB56-A23A9CEB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742" y="6047454"/>
              <a:ext cx="1307802" cy="397409"/>
            </a:xfrm>
            <a:prstGeom prst="rect">
              <a:avLst/>
            </a:prstGeom>
          </p:spPr>
        </p:pic>
        <p:pic>
          <p:nvPicPr>
            <p:cNvPr id="6" name="irc_mi" descr="https://media.istockphoto.com/vectors/green-summer-tree-with-roots-vector-illustration-plant-in-garden-vector-id981594652?k=6&amp;m=981594652&amp;s=612x612&amp;w=0&amp;h=pzf8mM--1wso6gCX0l8J16iQq2iijNf0w2hpVF9ZCqw=">
              <a:hlinkClick r:id="rId3" tgtFrame="&quot;_blank&quot;"/>
              <a:extLst>
                <a:ext uri="{FF2B5EF4-FFF2-40B4-BE49-F238E27FC236}">
                  <a16:creationId xmlns:a16="http://schemas.microsoft.com/office/drawing/2014/main" id="{A8666E18-6AFE-45E6-C988-3C635F735BB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24" y="1650185"/>
              <a:ext cx="2967223" cy="4462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rc_mi" descr="https://media.istockphoto.com/vectors/green-summer-tree-with-roots-vector-illustration-plant-in-garden-vector-id981594652?k=6&amp;m=981594652&amp;s=612x612&amp;w=0&amp;h=pzf8mM--1wso6gCX0l8J16iQq2iijNf0w2hpVF9ZCqw=">
              <a:hlinkClick r:id="rId3" tgtFrame="&quot;_blank&quot;"/>
              <a:extLst>
                <a:ext uri="{FF2B5EF4-FFF2-40B4-BE49-F238E27FC236}">
                  <a16:creationId xmlns:a16="http://schemas.microsoft.com/office/drawing/2014/main" id="{D02DCF7F-CCE5-7100-E935-45AE06D61B7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084" y="1748742"/>
              <a:ext cx="2967223" cy="4462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rc_mi" descr="https://media.istockphoto.com/vectors/green-summer-tree-with-roots-vector-illustration-plant-in-garden-vector-id981594652?k=6&amp;m=981594652&amp;s=612x612&amp;w=0&amp;h=pzf8mM--1wso6gCX0l8J16iQq2iijNf0w2hpVF9ZCqw=">
              <a:hlinkClick r:id="rId3" tgtFrame="&quot;_blank&quot;"/>
              <a:extLst>
                <a:ext uri="{FF2B5EF4-FFF2-40B4-BE49-F238E27FC236}">
                  <a16:creationId xmlns:a16="http://schemas.microsoft.com/office/drawing/2014/main" id="{7FB2689A-6EC4-40D8-FB34-BB91F73FB0C1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869" y="1762081"/>
              <a:ext cx="2967223" cy="4462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3CB7254A-1DDD-5387-F3C8-7752DC214554}"/>
                </a:ext>
              </a:extLst>
            </p:cNvPr>
            <p:cNvSpPr/>
            <p:nvPr/>
          </p:nvSpPr>
          <p:spPr>
            <a:xfrm>
              <a:off x="2771621" y="1392700"/>
              <a:ext cx="1404854" cy="49498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4AC00CE6-3878-752D-1718-EC7E6509B6DA}"/>
                </a:ext>
              </a:extLst>
            </p:cNvPr>
            <p:cNvSpPr/>
            <p:nvPr/>
          </p:nvSpPr>
          <p:spPr>
            <a:xfrm>
              <a:off x="4007316" y="2197115"/>
              <a:ext cx="169159" cy="35661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row: Curved Up 10">
              <a:extLst>
                <a:ext uri="{FF2B5EF4-FFF2-40B4-BE49-F238E27FC236}">
                  <a16:creationId xmlns:a16="http://schemas.microsoft.com/office/drawing/2014/main" id="{096B463F-DEB8-DD82-2500-BCC01FFB6F35}"/>
                </a:ext>
              </a:extLst>
            </p:cNvPr>
            <p:cNvSpPr/>
            <p:nvPr/>
          </p:nvSpPr>
          <p:spPr>
            <a:xfrm>
              <a:off x="4055275" y="5921241"/>
              <a:ext cx="1481303" cy="523622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urved Up 11">
              <a:extLst>
                <a:ext uri="{FF2B5EF4-FFF2-40B4-BE49-F238E27FC236}">
                  <a16:creationId xmlns:a16="http://schemas.microsoft.com/office/drawing/2014/main" id="{2CA21B9B-7694-2F35-138D-181B7DBC1C12}"/>
                </a:ext>
              </a:extLst>
            </p:cNvPr>
            <p:cNvSpPr/>
            <p:nvPr/>
          </p:nvSpPr>
          <p:spPr>
            <a:xfrm>
              <a:off x="7020896" y="5932221"/>
              <a:ext cx="1481303" cy="523622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5B233211-6252-009B-83B9-2C27D7B6750E}"/>
                </a:ext>
              </a:extLst>
            </p:cNvPr>
            <p:cNvSpPr/>
            <p:nvPr/>
          </p:nvSpPr>
          <p:spPr>
            <a:xfrm>
              <a:off x="6964037" y="2197115"/>
              <a:ext cx="169159" cy="35661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EE9D69F3-FBDB-C1BD-ADEA-3FF976FD357B}"/>
                </a:ext>
              </a:extLst>
            </p:cNvPr>
            <p:cNvSpPr/>
            <p:nvPr/>
          </p:nvSpPr>
          <p:spPr>
            <a:xfrm>
              <a:off x="5753204" y="1402693"/>
              <a:ext cx="1404854" cy="49498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B1E99843-D169-1D78-75A8-166743320919}"/>
                </a:ext>
              </a:extLst>
            </p:cNvPr>
            <p:cNvSpPr/>
            <p:nvPr/>
          </p:nvSpPr>
          <p:spPr>
            <a:xfrm>
              <a:off x="8740400" y="1475670"/>
              <a:ext cx="1404854" cy="49498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21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good to be green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Managing ourselves so that we stay in the green zone is positive:</a:t>
            </a:r>
          </a:p>
          <a:p>
            <a:pPr marL="0" indent="0">
              <a:buNone/>
            </a:pPr>
            <a:r>
              <a:rPr lang="en-GB" dirty="0"/>
              <a:t>-We are more likely to be successful. </a:t>
            </a:r>
          </a:p>
          <a:p>
            <a:pPr marL="0" indent="0">
              <a:buNone/>
            </a:pPr>
            <a:r>
              <a:rPr lang="en-GB" dirty="0"/>
              <a:t>-Our positive behaviours will give people positive feelings about us (and is more likely to lead to positive behaviour towards us). </a:t>
            </a:r>
          </a:p>
          <a:p>
            <a:pPr marL="0" indent="0">
              <a:buNone/>
            </a:pPr>
            <a:r>
              <a:rPr lang="en-GB" dirty="0"/>
              <a:t>-It feels less stressful/depressing to be in this zone.</a:t>
            </a:r>
          </a:p>
          <a:p>
            <a:pPr marL="0" indent="0">
              <a:buNone/>
            </a:pPr>
            <a:r>
              <a:rPr lang="en-GB" dirty="0"/>
              <a:t>-This zone is socially acceptable. </a:t>
            </a:r>
          </a:p>
          <a:p>
            <a:pPr marL="0" indent="0">
              <a:buNone/>
            </a:pPr>
            <a:r>
              <a:rPr lang="en-GB" dirty="0"/>
              <a:t>We have to listen to our bodies and thoughts to understand our zones. </a:t>
            </a:r>
          </a:p>
          <a:p>
            <a:pPr marL="0" indent="0">
              <a:buNone/>
            </a:pPr>
            <a:r>
              <a:rPr lang="en-GB" dirty="0"/>
              <a:t>We need to use strategies to bring us back to green. </a:t>
            </a:r>
          </a:p>
        </p:txBody>
      </p:sp>
    </p:spTree>
    <p:extLst>
      <p:ext uri="{BB962C8B-B14F-4D97-AF65-F5344CB8AC3E}">
        <p14:creationId xmlns:p14="http://schemas.microsoft.com/office/powerpoint/2010/main" val="126867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1975</TotalTime>
  <Words>332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Strategies for SELf-regulation</vt:lpstr>
      <vt:lpstr>What is regulation? </vt:lpstr>
      <vt:lpstr>What is regulation? </vt:lpstr>
      <vt:lpstr>What are the zones of regulation?</vt:lpstr>
      <vt:lpstr>What are the zones of regulation?</vt:lpstr>
      <vt:lpstr>Emotions are responses</vt:lpstr>
      <vt:lpstr>Emotions are responses</vt:lpstr>
      <vt:lpstr>We are trees in a forest </vt:lpstr>
      <vt:lpstr>It’s good to be green </vt:lpstr>
      <vt:lpstr>Sensory strategies and calming techniques</vt:lpstr>
      <vt:lpstr>Thinking techniques and problem solving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Zones of regulation</dc:title>
  <dc:creator>Mr W Turnpenny</dc:creator>
  <cp:lastModifiedBy>Sparrow, Claire</cp:lastModifiedBy>
  <cp:revision>6</cp:revision>
  <dcterms:created xsi:type="dcterms:W3CDTF">2022-05-03T10:08:10Z</dcterms:created>
  <dcterms:modified xsi:type="dcterms:W3CDTF">2022-08-02T11:49:19Z</dcterms:modified>
</cp:coreProperties>
</file>