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91" d="100"/>
          <a:sy n="91" d="100"/>
        </p:scale>
        <p:origin x="760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E9CC-65E3-E642-B419-5EBFBEF4281A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51FA7-2CAC-F04F-94EC-EC453F087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4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51FA7-2CAC-F04F-94EC-EC453F0878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235239" y="1793431"/>
            <a:ext cx="6278244" cy="5439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686975"/>
            <a:ext cx="14481401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7299" y="2161190"/>
            <a:ext cx="14481401" cy="5690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6B8749C-D563-3644-B631-BB98049F9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37851" y="0"/>
            <a:ext cx="6418160" cy="9144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A075C93-ADA9-6946-8922-152F4955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5938E1B-A3F7-994A-8A99-595B68EA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686975"/>
            <a:ext cx="6402501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85620" algn="l"/>
                <a:tab pos="2687320" algn="l"/>
              </a:tabLst>
            </a:pPr>
            <a:r>
              <a:rPr spc="-10" dirty="0"/>
              <a:t>Alice</a:t>
            </a:r>
            <a:r>
              <a:rPr lang="en-GB" spc="-10" dirty="0"/>
              <a:t> </a:t>
            </a:r>
            <a:r>
              <a:rPr spc="65" dirty="0"/>
              <a:t>in</a:t>
            </a:r>
            <a:r>
              <a:rPr lang="en-GB" spc="65" dirty="0"/>
              <a:t> </a:t>
            </a:r>
            <a:r>
              <a:rPr spc="30" dirty="0"/>
              <a:t>Wonderland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298" y="2835873"/>
            <a:ext cx="4345102" cy="2900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820">
              <a:lnSpc>
                <a:spcPct val="100000"/>
              </a:lnSpc>
              <a:spcBef>
                <a:spcPts val="100"/>
              </a:spcBef>
              <a:tabLst>
                <a:tab pos="558800" algn="l"/>
                <a:tab pos="1242695" algn="l"/>
                <a:tab pos="1302385" algn="l"/>
                <a:tab pos="1388110" algn="l"/>
                <a:tab pos="1533525" algn="l"/>
                <a:tab pos="1898650" algn="l"/>
                <a:tab pos="2089785" algn="l"/>
                <a:tab pos="2143125" algn="l"/>
                <a:tab pos="2288540" algn="l"/>
                <a:tab pos="2517140" algn="l"/>
                <a:tab pos="3032125" algn="l"/>
              </a:tabLst>
            </a:pPr>
            <a:r>
              <a:rPr sz="2200" b="1" spc="70" dirty="0">
                <a:solidFill>
                  <a:srgbClr val="FFFFFF"/>
                </a:solidFill>
                <a:latin typeface="OpenDyslexic"/>
                <a:cs typeface="OpenDyslexic"/>
              </a:rPr>
              <a:t>Whilst</a:t>
            </a:r>
            <a:r>
              <a:rPr lang="en-GB" sz="2200" b="1" spc="7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Dyslexic"/>
                <a:cs typeface="OpenDyslexic"/>
              </a:rPr>
              <a:t>we</a:t>
            </a:r>
            <a:r>
              <a:rPr lang="en-GB" sz="2200" b="1" spc="-1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OpenDyslexic"/>
                <a:cs typeface="OpenDyslexic"/>
              </a:rPr>
              <a:t>read,</a:t>
            </a:r>
            <a:endParaRPr lang="en-GB" sz="2200" b="1" spc="10" dirty="0">
              <a:solidFill>
                <a:srgbClr val="FFFFFF"/>
              </a:solidFill>
              <a:latin typeface="OpenDyslexic"/>
              <a:cs typeface="OpenDyslexic"/>
            </a:endParaRPr>
          </a:p>
          <a:p>
            <a:pPr marL="12700" marR="83820">
              <a:lnSpc>
                <a:spcPct val="100000"/>
              </a:lnSpc>
              <a:spcBef>
                <a:spcPts val="100"/>
              </a:spcBef>
              <a:tabLst>
                <a:tab pos="558800" algn="l"/>
                <a:tab pos="1242695" algn="l"/>
                <a:tab pos="1302385" algn="l"/>
                <a:tab pos="1388110" algn="l"/>
                <a:tab pos="1533525" algn="l"/>
                <a:tab pos="1898650" algn="l"/>
                <a:tab pos="2089785" algn="l"/>
                <a:tab pos="2143125" algn="l"/>
                <a:tab pos="2288540" algn="l"/>
                <a:tab pos="2517140" algn="l"/>
                <a:tab pos="3032125" algn="l"/>
              </a:tabLst>
            </a:pPr>
            <a:r>
              <a:rPr lang="en-GB" sz="2200" b="1" spc="-85" dirty="0">
                <a:solidFill>
                  <a:srgbClr val="FFFFFF"/>
                </a:solidFill>
                <a:latin typeface="OpenDyslexic"/>
                <a:cs typeface="OpenDyslexic"/>
              </a:rPr>
              <a:t>C</a:t>
            </a:r>
            <a:r>
              <a:rPr sz="2200" b="1" spc="10" dirty="0" err="1">
                <a:solidFill>
                  <a:srgbClr val="FFFFFF"/>
                </a:solidFill>
                <a:latin typeface="OpenDyslexic"/>
                <a:cs typeface="OpenDyslexic"/>
              </a:rPr>
              <a:t>o</a:t>
            </a:r>
            <a:r>
              <a:rPr sz="2200" b="1" spc="65" dirty="0" err="1">
                <a:solidFill>
                  <a:srgbClr val="FFFFFF"/>
                </a:solidFill>
                <a:latin typeface="OpenDyslexic"/>
                <a:cs typeface="OpenDyslexic"/>
              </a:rPr>
              <a:t>n</a:t>
            </a:r>
            <a:r>
              <a:rPr sz="2200" b="1" spc="125" dirty="0" err="1">
                <a:solidFill>
                  <a:srgbClr val="FFFFFF"/>
                </a:solidFill>
                <a:latin typeface="OpenDyslexic"/>
                <a:cs typeface="OpenDyslexic"/>
              </a:rPr>
              <a:t>s</a:t>
            </a:r>
            <a:r>
              <a:rPr sz="2200" b="1" spc="20" dirty="0" err="1">
                <a:solidFill>
                  <a:srgbClr val="FFFFFF"/>
                </a:solidFill>
                <a:latin typeface="OpenDyslexic"/>
                <a:cs typeface="OpenDyslexic"/>
              </a:rPr>
              <a:t>id</a:t>
            </a:r>
            <a:r>
              <a:rPr sz="2200" b="1" spc="-10" dirty="0" err="1">
                <a:solidFill>
                  <a:srgbClr val="FFFFFF"/>
                </a:solidFill>
                <a:latin typeface="OpenDyslexic"/>
                <a:cs typeface="OpenDyslexic"/>
              </a:rPr>
              <a:t>e</a:t>
            </a:r>
            <a:r>
              <a:rPr sz="2200" b="1" spc="70" dirty="0" err="1">
                <a:solidFill>
                  <a:srgbClr val="FFFFFF"/>
                </a:solidFill>
                <a:latin typeface="OpenDyslexic"/>
                <a:cs typeface="OpenDyslexic"/>
              </a:rPr>
              <a:t>r</a:t>
            </a:r>
            <a:r>
              <a:rPr lang="en-GB" sz="2200" b="1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05" dirty="0">
                <a:solidFill>
                  <a:srgbClr val="FFFFFF"/>
                </a:solidFill>
                <a:latin typeface="OpenDyslexic"/>
                <a:cs typeface="OpenDyslexic"/>
              </a:rPr>
              <a:t>t</a:t>
            </a:r>
            <a:r>
              <a:rPr sz="2200" b="1" spc="80" dirty="0">
                <a:solidFill>
                  <a:srgbClr val="FFFFFF"/>
                </a:solidFill>
                <a:latin typeface="OpenDyslexic"/>
                <a:cs typeface="OpenDyslexic"/>
              </a:rPr>
              <a:t>h</a:t>
            </a:r>
            <a:r>
              <a:rPr sz="2200" b="1" spc="5" dirty="0">
                <a:solidFill>
                  <a:srgbClr val="FFFFFF"/>
                </a:solidFill>
                <a:latin typeface="OpenDyslexic"/>
                <a:cs typeface="OpenDyslexic"/>
              </a:rPr>
              <a:t>e</a:t>
            </a:r>
            <a:r>
              <a:rPr lang="en-GB" sz="2200" b="1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e</a:t>
            </a:r>
            <a:r>
              <a:rPr sz="2200" b="1" spc="110" dirty="0">
                <a:solidFill>
                  <a:srgbClr val="FFFFFF"/>
                </a:solidFill>
                <a:latin typeface="OpenDyslexic"/>
                <a:cs typeface="OpenDyslexic"/>
              </a:rPr>
              <a:t>m</a:t>
            </a:r>
            <a:r>
              <a:rPr sz="2200" b="1" spc="70" dirty="0">
                <a:solidFill>
                  <a:srgbClr val="FFFFFF"/>
                </a:solidFill>
                <a:latin typeface="OpenDyslexic"/>
                <a:cs typeface="OpenDyslexic"/>
              </a:rPr>
              <a:t>o</a:t>
            </a:r>
            <a:r>
              <a:rPr sz="2200" b="1" spc="110" dirty="0">
                <a:solidFill>
                  <a:srgbClr val="FFFFFF"/>
                </a:solidFill>
                <a:latin typeface="OpenDyslexic"/>
                <a:cs typeface="OpenDyslexic"/>
              </a:rPr>
              <a:t>t</a:t>
            </a:r>
            <a:r>
              <a:rPr sz="2200" b="1" spc="10" dirty="0">
                <a:solidFill>
                  <a:srgbClr val="FFFFFF"/>
                </a:solidFill>
                <a:latin typeface="OpenDyslexic"/>
                <a:cs typeface="OpenDyslexic"/>
              </a:rPr>
              <a:t>io</a:t>
            </a:r>
            <a:r>
              <a:rPr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n</a:t>
            </a:r>
            <a:r>
              <a:rPr sz="2200" b="1" spc="95" dirty="0">
                <a:solidFill>
                  <a:srgbClr val="FFFFFF"/>
                </a:solidFill>
                <a:latin typeface="OpenDyslexic"/>
                <a:cs typeface="OpenDyslexic"/>
              </a:rPr>
              <a:t>s</a:t>
            </a:r>
            <a:r>
              <a:rPr lang="en-GB" sz="2200" b="1" spc="9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of</a:t>
            </a:r>
            <a:r>
              <a:rPr lang="en-GB"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the</a:t>
            </a:r>
            <a:r>
              <a:rPr lang="en-GB"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OpenDyslexic"/>
                <a:cs typeface="OpenDyslexic"/>
              </a:rPr>
              <a:t>Queen</a:t>
            </a:r>
            <a:r>
              <a:rPr lang="en-GB" sz="2200" b="1" spc="1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of</a:t>
            </a:r>
            <a:r>
              <a:rPr lang="en-GB"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Hearts,</a:t>
            </a:r>
            <a:r>
              <a:rPr lang="en-GB"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the</a:t>
            </a:r>
            <a:r>
              <a:rPr lang="en-GB"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OpenDyslexic"/>
                <a:cs typeface="OpenDyslexic"/>
              </a:rPr>
              <a:t>King</a:t>
            </a:r>
            <a:r>
              <a:rPr lang="en-GB" sz="2200" b="1" spc="1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of</a:t>
            </a:r>
            <a:r>
              <a:rPr lang="en-GB" sz="2200" b="1" spc="-1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90" dirty="0">
                <a:solidFill>
                  <a:srgbClr val="FFFFFF"/>
                </a:solidFill>
                <a:latin typeface="OpenDyslexic"/>
                <a:cs typeface="OpenDyslexic"/>
              </a:rPr>
              <a:t>Hearts</a:t>
            </a:r>
            <a:r>
              <a:rPr lang="en-GB" sz="2200" b="1" spc="9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and</a:t>
            </a:r>
            <a:r>
              <a:rPr lang="en-GB"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OpenDyslexic"/>
                <a:cs typeface="OpenDyslexic"/>
              </a:rPr>
              <a:t>Alice.</a:t>
            </a:r>
            <a:endParaRPr sz="2200" dirty="0">
              <a:latin typeface="OpenDyslexic"/>
              <a:cs typeface="OpenDyslexic"/>
            </a:endParaRPr>
          </a:p>
          <a:p>
            <a:pPr marL="12700" marR="5080">
              <a:lnSpc>
                <a:spcPct val="100000"/>
              </a:lnSpc>
              <a:spcBef>
                <a:spcPts val="1415"/>
              </a:spcBef>
              <a:tabLst>
                <a:tab pos="509905" algn="l"/>
                <a:tab pos="721360" algn="l"/>
                <a:tab pos="943610" algn="l"/>
                <a:tab pos="1265555" algn="l"/>
                <a:tab pos="1535430" algn="l"/>
                <a:tab pos="1746885" algn="l"/>
                <a:tab pos="2190750" algn="l"/>
                <a:tab pos="2558415" algn="l"/>
                <a:tab pos="2673350" algn="l"/>
                <a:tab pos="3105150" algn="l"/>
              </a:tabLst>
            </a:pPr>
            <a:r>
              <a:rPr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Jot</a:t>
            </a:r>
            <a:r>
              <a:rPr lang="en-GB"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OpenDyslexic"/>
                <a:cs typeface="OpenDyslexic"/>
              </a:rPr>
              <a:t>down</a:t>
            </a:r>
            <a:r>
              <a:rPr lang="en-GB" sz="2200" b="1" spc="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OpenDyslexic"/>
                <a:cs typeface="OpenDyslexic"/>
              </a:rPr>
              <a:t>your</a:t>
            </a:r>
            <a:r>
              <a:rPr lang="en-GB" sz="2200" b="1" spc="2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50" dirty="0">
                <a:solidFill>
                  <a:srgbClr val="FFFFFF"/>
                </a:solidFill>
                <a:latin typeface="OpenDyslexic"/>
                <a:cs typeface="OpenDyslexic"/>
              </a:rPr>
              <a:t>ideas</a:t>
            </a:r>
            <a:r>
              <a:rPr lang="en-GB" sz="2200" b="1" spc="5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30" dirty="0">
                <a:solidFill>
                  <a:srgbClr val="FFFFFF"/>
                </a:solidFill>
                <a:latin typeface="OpenDyslexic"/>
                <a:cs typeface="OpenDyslexic"/>
              </a:rPr>
              <a:t>i</a:t>
            </a:r>
            <a:r>
              <a:rPr sz="2200" b="1" spc="55" dirty="0">
                <a:solidFill>
                  <a:srgbClr val="FFFFFF"/>
                </a:solidFill>
                <a:latin typeface="OpenDyslexic"/>
                <a:cs typeface="OpenDyslexic"/>
              </a:rPr>
              <a:t>n</a:t>
            </a:r>
            <a:r>
              <a:rPr lang="en-GB" sz="2200" b="1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05" dirty="0">
                <a:solidFill>
                  <a:srgbClr val="FFFFFF"/>
                </a:solidFill>
                <a:latin typeface="OpenDyslexic"/>
                <a:cs typeface="OpenDyslexic"/>
              </a:rPr>
              <a:t>t</a:t>
            </a:r>
            <a:r>
              <a:rPr sz="2200" b="1" spc="80" dirty="0">
                <a:solidFill>
                  <a:srgbClr val="FFFFFF"/>
                </a:solidFill>
                <a:latin typeface="OpenDyslexic"/>
                <a:cs typeface="OpenDyslexic"/>
              </a:rPr>
              <a:t>h</a:t>
            </a:r>
            <a:r>
              <a:rPr sz="2200" b="1" spc="5" dirty="0">
                <a:solidFill>
                  <a:srgbClr val="FFFFFF"/>
                </a:solidFill>
                <a:latin typeface="OpenDyslexic"/>
                <a:cs typeface="OpenDyslexic"/>
              </a:rPr>
              <a:t>e</a:t>
            </a:r>
            <a:r>
              <a:rPr lang="en-GB" sz="2200" b="1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55" dirty="0">
                <a:solidFill>
                  <a:srgbClr val="FFFFFF"/>
                </a:solidFill>
                <a:latin typeface="OpenDyslexic"/>
                <a:cs typeface="OpenDyslexic"/>
              </a:rPr>
              <a:t>m</a:t>
            </a:r>
            <a:r>
              <a:rPr sz="2200" b="1" spc="90" dirty="0">
                <a:solidFill>
                  <a:srgbClr val="FFFFFF"/>
                </a:solidFill>
                <a:latin typeface="OpenDyslexic"/>
                <a:cs typeface="OpenDyslexic"/>
              </a:rPr>
              <a:t>a</a:t>
            </a:r>
            <a:r>
              <a:rPr sz="2200" b="1" spc="40" dirty="0">
                <a:solidFill>
                  <a:srgbClr val="FFFFFF"/>
                </a:solidFill>
                <a:latin typeface="OpenDyslexic"/>
                <a:cs typeface="OpenDyslexic"/>
              </a:rPr>
              <a:t>rg</a:t>
            </a:r>
            <a:r>
              <a:rPr sz="2200" b="1" spc="30" dirty="0">
                <a:solidFill>
                  <a:srgbClr val="FFFFFF"/>
                </a:solidFill>
                <a:latin typeface="OpenDyslexic"/>
                <a:cs typeface="OpenDyslexic"/>
              </a:rPr>
              <a:t>i</a:t>
            </a:r>
            <a:r>
              <a:rPr sz="2200" b="1" spc="55" dirty="0">
                <a:solidFill>
                  <a:srgbClr val="FFFFFF"/>
                </a:solidFill>
                <a:latin typeface="OpenDyslexic"/>
                <a:cs typeface="OpenDyslexic"/>
              </a:rPr>
              <a:t>n</a:t>
            </a:r>
            <a:r>
              <a:rPr lang="en-GB" sz="2200" b="1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OpenDyslexic"/>
                <a:cs typeface="OpenDyslexic"/>
              </a:rPr>
              <a:t>o</a:t>
            </a:r>
            <a:r>
              <a:rPr sz="2200" b="1" spc="-5" dirty="0">
                <a:solidFill>
                  <a:srgbClr val="FFFFFF"/>
                </a:solidFill>
                <a:latin typeface="OpenDyslexic"/>
                <a:cs typeface="OpenDyslexic"/>
              </a:rPr>
              <a:t>f</a:t>
            </a:r>
            <a:r>
              <a:rPr lang="en-GB" sz="2200" b="1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85" dirty="0">
                <a:solidFill>
                  <a:srgbClr val="FFFFFF"/>
                </a:solidFill>
                <a:latin typeface="OpenDyslexic"/>
                <a:cs typeface="OpenDyslexic"/>
              </a:rPr>
              <a:t>y</a:t>
            </a:r>
            <a:r>
              <a:rPr sz="2200" b="1" spc="5" dirty="0">
                <a:solidFill>
                  <a:srgbClr val="FFFFFF"/>
                </a:solidFill>
                <a:latin typeface="OpenDyslexic"/>
                <a:cs typeface="OpenDyslexic"/>
              </a:rPr>
              <a:t>o</a:t>
            </a:r>
            <a:r>
              <a:rPr sz="2200" b="1" spc="90" dirty="0">
                <a:solidFill>
                  <a:srgbClr val="FFFFFF"/>
                </a:solidFill>
                <a:latin typeface="OpenDyslexic"/>
                <a:cs typeface="OpenDyslexic"/>
              </a:rPr>
              <a:t>u</a:t>
            </a:r>
            <a:r>
              <a:rPr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r</a:t>
            </a:r>
            <a:r>
              <a:rPr lang="en-GB" sz="2200" b="1" spc="6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text</a:t>
            </a:r>
            <a:r>
              <a:rPr lang="en-GB" sz="2200" b="1" spc="6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110" dirty="0">
                <a:solidFill>
                  <a:srgbClr val="FFFFFF"/>
                </a:solidFill>
                <a:latin typeface="OpenDyslexic"/>
                <a:cs typeface="OpenDyslexic"/>
              </a:rPr>
              <a:t>as</a:t>
            </a:r>
            <a:r>
              <a:rPr lang="en-GB" sz="2200" b="1" spc="110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Dyslexic"/>
                <a:cs typeface="OpenDyslexic"/>
              </a:rPr>
              <a:t>we</a:t>
            </a:r>
            <a:r>
              <a:rPr lang="en-GB" sz="2200" b="1" spc="-15" dirty="0">
                <a:solidFill>
                  <a:srgbClr val="FFFFFF"/>
                </a:solidFill>
                <a:latin typeface="OpenDyslexic"/>
                <a:cs typeface="OpenDyslexic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OpenDyslexic"/>
                <a:cs typeface="OpenDyslexic"/>
              </a:rPr>
              <a:t>go.</a:t>
            </a:r>
            <a:endParaRPr sz="2200" dirty="0">
              <a:latin typeface="OpenDyslexic"/>
              <a:cs typeface="OpenDyslex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32400" y="1479825"/>
            <a:ext cx="10163431" cy="5682975"/>
            <a:chOff x="5689971" y="1702854"/>
            <a:chExt cx="10163431" cy="56829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9971" y="1935655"/>
              <a:ext cx="4054005" cy="5450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9878" y="1719122"/>
              <a:ext cx="3555034" cy="51405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8192" y="1702854"/>
              <a:ext cx="4475210" cy="5680417"/>
            </a:xfrm>
            <a:prstGeom prst="rect">
              <a:avLst/>
            </a:prstGeom>
          </p:spPr>
        </p:pic>
      </p:grpSp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73FEE2F-F3CE-5845-BDB5-BFDB06998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37851" y="0"/>
            <a:ext cx="6418160" cy="914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42A312E-0BEE-214E-A4C0-B8564F3C8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6832DB4-37A6-5A4F-82ED-55B9CB250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8D6335-A73C-C849-B7C7-088F12BF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A3F5391E-1289-F546-BEBE-9B47B2ED5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B85C48-A941-9D42-9CEC-256373B0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06CF63C-6263-734D-A96D-0F877585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F8D203D-70BC-0A42-93D4-3DDD148B3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4B133D-92C2-AE43-A794-F5E680AA5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BE2EE7-DA63-1B46-893B-A72FF964E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743BCDB-C55E-5F48-ACC2-FC31B6A0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49C957-8DFA-7B42-95A9-26A4A2751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6BD9012-C8AF-8049-847D-F4571230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6900413-0CA7-6C41-9CA9-B07415872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877F8AF-A3BD-8544-9024-F2B90043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1B30C33-9C4E-3649-82BA-CC29ED446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F8CA9D2-9FA7-1548-BA8A-69B59275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A4244-45B4-D443-A6E3-0064B9620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8B9EBE3-D64D-6349-9FB0-D0B8DF1A1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FB0D635-656E-F846-A63F-B1A6E33C3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CD96F26-FEB5-9746-A2D2-9CAA16EE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0DF452D-9DA4-104D-AA71-0EE576886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39</Words>
  <Application>Microsoft Macintosh PowerPoint</Application>
  <PresentationFormat>Custom</PresentationFormat>
  <Paragraphs>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Alice in Wonderland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Silent Settler:</dc:title>
  <cp:lastModifiedBy>Tom Driver</cp:lastModifiedBy>
  <cp:revision>4</cp:revision>
  <dcterms:created xsi:type="dcterms:W3CDTF">2021-06-16T08:57:57Z</dcterms:created>
  <dcterms:modified xsi:type="dcterms:W3CDTF">2021-06-30T14:10:04Z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